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0" r:id="rId3"/>
    <p:sldId id="257" r:id="rId4"/>
    <p:sldId id="258" r:id="rId5"/>
    <p:sldId id="261" r:id="rId6"/>
    <p:sldId id="262" r:id="rId7"/>
    <p:sldId id="259" r:id="rId8"/>
    <p:sldId id="264" r:id="rId9"/>
  </p:sldIdLst>
  <p:sldSz cx="12192000" cy="6858000"/>
  <p:notesSz cx="6858000" cy="9144000"/>
  <p:defaultTextStyle>
    <a:defPPr>
      <a:defRPr lang="en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005493"/>
    <a:srgbClr val="005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7"/>
    <p:restoredTop sz="94684"/>
  </p:normalViewPr>
  <p:slideViewPr>
    <p:cSldViewPr snapToGrid="0" snapToObjects="1">
      <p:cViewPr varScale="1">
        <p:scale>
          <a:sx n="131" d="100"/>
          <a:sy n="131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9E99-BFDF-CE45-9602-06E59A5FADA2}" type="datetimeFigureOut">
              <a:rPr lang="en-CR" smtClean="0"/>
              <a:t>12/4/22</a:t>
            </a:fld>
            <a:endParaRPr lang="en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1E70B-2D88-7742-970E-CE4A91606B57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17652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1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9235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2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86707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3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235479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4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02735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5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03760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6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67348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7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19578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E70B-2D88-7742-970E-CE4A91606B57}" type="slidenum">
              <a:rPr lang="en-CR" smtClean="0"/>
              <a:t>8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5094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C0EA-CD66-284A-9EB3-8F4E021C7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4A7E2-4A5B-FD46-BC42-C82F4753B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C70B8-E3D9-684B-908D-75F784B2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60F8C-5CFB-3641-A228-0B59EBE4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26CE-CE15-5449-823F-623F6B35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71373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2CF3-A0A8-BA46-825A-0FE2C28A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66EE-F215-0940-86F4-6CF9A3BC0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F50C-BFCE-AD48-BE7E-1F131B24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93FD-2DE5-4F4B-A196-6D0575E2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FF37-5EC4-D04A-87AD-3F8DA0FC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52217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D24A7-A7D9-EE4C-B3FA-D07BB7EE1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75727-9FC0-0243-A8B8-DFF018376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66005-BB7C-264A-B8E4-301685E6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A90A-1745-1244-8F51-90379714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4550-3D6B-AA47-957D-A35AA7A6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224623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05A1-553F-794E-ACDC-0FF0CA01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CDF3E-3DFA-6A48-B17E-4EDF3F1B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9C81-1DC5-DA47-8933-803E687E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FC459-2D05-9B49-A5EA-07276DC4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8205-6395-394C-BF40-0411320D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43539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FEAF-E2E9-D74A-9361-2442B746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40378-C821-B24A-9AC0-F4EF6E60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3672-DE0C-0144-A8A4-2F0C5472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9F797-983D-1342-A168-E33F4F18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1620E-D32B-E546-8A02-E8AD48AD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284398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5A82-D878-5247-AF58-E83798BC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FF4B-5A44-B54D-B1EE-DE599ACB5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4045D-3814-144B-B3D7-1F0219D12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769B9-48CE-C94A-B563-E481883C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446D4-E880-6449-9047-BF6AEED1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9E908-CC8F-7B42-8F97-3C3DE709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37906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4FFF-F1B3-C045-A63E-144EA19C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F1A4-FD40-CC45-9A04-6D3450067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59BA8-39A3-B142-998C-59A0622BC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7AB2C-8B6F-E240-960F-BBA682C75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8F30F-C469-A847-B7D8-7BA357933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45EB0-4769-3C43-8975-45EDF1C7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8489E-1A51-7C49-8C31-CC002FBA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BB05A-0650-0840-8CF1-54AFF384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01090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B9FA-B3CC-1142-B8BB-17DC2DB0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5EF83-5ABA-AE4A-8C94-7DF179B6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A51B0-587F-144B-B711-8BC6EB0E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4F6FF-9F45-D74E-9628-902A180B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377365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A81050-08C0-3A40-B203-31A241EA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AA4AE-783A-E347-BBD1-11D96A09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B644B-70F0-F544-8905-92C87790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19633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E106-2432-3347-ABAE-4BCB3B6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7F38-A551-7B45-A8F2-C011E316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E0E80-E4CF-E745-ABCF-7EF40DCF1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B50DD-1E07-0A44-A742-8B48ADF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B1587-9DE6-AD42-9D22-B3897EC4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8BB0E-42B3-D346-950B-75FCDBFD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4483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DBD2-2F21-B34E-BEC1-AE5EDA76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37D60-CF20-D14B-98E2-7DF9CD341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74D1-087C-DA44-9387-3766FBF35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44BB3-28D9-574F-A838-64F327E7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5963-283F-964C-994D-132FC70B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A0780-491B-3E44-861B-6D2D912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92950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16CCC-43BC-E747-A279-64E6F32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BC527-81BC-7A42-88C5-006161EC2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C6BC7-68E9-FE47-A043-2D184E285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59E6-9A85-6D48-9DD7-FC5481F16010}" type="datetimeFigureOut">
              <a:rPr lang="en-CR" smtClean="0"/>
              <a:t>12/4/22</a:t>
            </a:fld>
            <a:endParaRPr lang="en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ED47-D7F9-2B42-8D74-E6A0AD9B2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3C38-17A8-814D-AE7C-BC0A10C34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B3938-05EC-FA49-8739-511B584B8FEC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210161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9">
            <a:extLst>
              <a:ext uri="{FF2B5EF4-FFF2-40B4-BE49-F238E27FC236}">
                <a16:creationId xmlns:a16="http://schemas.microsoft.com/office/drawing/2014/main" id="{2551F9FA-C56B-6448-B007-98BBCD49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227" y="2536958"/>
            <a:ext cx="5238011" cy="18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5EF73-DC22-4842-B6A4-2ECCCB29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20" y="328848"/>
            <a:ext cx="2408863" cy="1913772"/>
          </a:xfrm>
          <a:prstGeom prst="ellipse">
            <a:avLst/>
          </a:prstGeom>
          <a:ln w="57150">
            <a:solidFill>
              <a:srgbClr val="009193"/>
            </a:solidFill>
          </a:ln>
        </p:spPr>
      </p:pic>
      <p:pic>
        <p:nvPicPr>
          <p:cNvPr id="22" name="Imagen 8" descr="Screen Shot 2019-09-14 at 02.55.38.png">
            <a:extLst>
              <a:ext uri="{FF2B5EF4-FFF2-40B4-BE49-F238E27FC236}">
                <a16:creationId xmlns:a16="http://schemas.microsoft.com/office/drawing/2014/main" id="{46F57014-7AFE-834B-9D24-9FAE89E2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94" y="2596496"/>
            <a:ext cx="2408863" cy="1917678"/>
          </a:xfrm>
          <a:prstGeom prst="ellipse">
            <a:avLst/>
          </a:prstGeom>
          <a:ln w="57150"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2067B-D3DF-BA43-9929-92574A3C02E4}"/>
              </a:ext>
            </a:extLst>
          </p:cNvPr>
          <p:cNvSpPr txBox="1"/>
          <p:nvPr/>
        </p:nvSpPr>
        <p:spPr>
          <a:xfrm>
            <a:off x="4664671" y="197296"/>
            <a:ext cx="3209300" cy="76341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70084-17AD-F442-86DB-B70206A0725F}"/>
              </a:ext>
            </a:extLst>
          </p:cNvPr>
          <p:cNvSpPr txBox="1"/>
          <p:nvPr/>
        </p:nvSpPr>
        <p:spPr>
          <a:xfrm rot="176747">
            <a:off x="9354665" y="2457149"/>
            <a:ext cx="249965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196A0-414A-D743-81EF-86AC02935A68}"/>
              </a:ext>
            </a:extLst>
          </p:cNvPr>
          <p:cNvSpPr txBox="1"/>
          <p:nvPr/>
        </p:nvSpPr>
        <p:spPr>
          <a:xfrm>
            <a:off x="575843" y="4394079"/>
            <a:ext cx="2177712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97159"/>
              </a:avLst>
            </a:prstTxWarp>
            <a:spAutoFit/>
          </a:bodyPr>
          <a:lstStyle/>
          <a:p>
            <a:r>
              <a:rPr lang="en-CR" sz="1600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544F2C-B471-E349-BE7D-0C6F0B7F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320" y="4569659"/>
            <a:ext cx="2429826" cy="1984074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489C04-A05F-4045-BFF1-1A00612E5A0A}"/>
              </a:ext>
            </a:extLst>
          </p:cNvPr>
          <p:cNvSpPr/>
          <p:nvPr/>
        </p:nvSpPr>
        <p:spPr>
          <a:xfrm rot="21315528">
            <a:off x="5574264" y="6377867"/>
            <a:ext cx="1798890" cy="369332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sz="1600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5FDA6F-D09C-F64D-A14D-734821314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31" y="2600402"/>
            <a:ext cx="2429826" cy="1913772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11073-4ED1-A340-A972-B08847FA7C45}"/>
              </a:ext>
            </a:extLst>
          </p:cNvPr>
          <p:cNvSpPr/>
          <p:nvPr/>
        </p:nvSpPr>
        <p:spPr>
          <a:xfrm rot="21314402">
            <a:off x="5655117" y="2121365"/>
            <a:ext cx="1352678" cy="302878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Drug Design</a:t>
            </a:r>
            <a:endParaRPr lang="en-CR" sz="1600" dirty="0"/>
          </a:p>
        </p:txBody>
      </p:sp>
    </p:spTree>
    <p:extLst>
      <p:ext uri="{BB962C8B-B14F-4D97-AF65-F5344CB8AC3E}">
        <p14:creationId xmlns:p14="http://schemas.microsoft.com/office/powerpoint/2010/main" val="388290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9">
            <a:extLst>
              <a:ext uri="{FF2B5EF4-FFF2-40B4-BE49-F238E27FC236}">
                <a16:creationId xmlns:a16="http://schemas.microsoft.com/office/drawing/2014/main" id="{2551F9FA-C56B-6448-B007-98BBCD49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03" y="436982"/>
            <a:ext cx="5734981" cy="20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5EF73-DC22-4842-B6A4-2ECCCB29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85" y="1941425"/>
            <a:ext cx="2957812" cy="2349896"/>
          </a:xfrm>
          <a:prstGeom prst="ellipse">
            <a:avLst/>
          </a:prstGeom>
          <a:ln w="57150">
            <a:solidFill>
              <a:srgbClr val="009193"/>
            </a:solidFill>
          </a:ln>
        </p:spPr>
      </p:pic>
      <p:pic>
        <p:nvPicPr>
          <p:cNvPr id="22" name="Imagen 8" descr="Screen Shot 2019-09-14 at 02.55.38.png">
            <a:extLst>
              <a:ext uri="{FF2B5EF4-FFF2-40B4-BE49-F238E27FC236}">
                <a16:creationId xmlns:a16="http://schemas.microsoft.com/office/drawing/2014/main" id="{46F57014-7AFE-834B-9D24-9FAE89E2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02" y="3124496"/>
            <a:ext cx="2957812" cy="2354692"/>
          </a:xfrm>
          <a:prstGeom prst="ellipse">
            <a:avLst/>
          </a:prstGeom>
          <a:ln w="57150"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2067B-D3DF-BA43-9929-92574A3C02E4}"/>
              </a:ext>
            </a:extLst>
          </p:cNvPr>
          <p:cNvSpPr txBox="1"/>
          <p:nvPr/>
        </p:nvSpPr>
        <p:spPr>
          <a:xfrm>
            <a:off x="161045" y="3768873"/>
            <a:ext cx="3209300" cy="763417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233489"/>
              </a:avLst>
            </a:prstTxWarp>
            <a:spAutoFit/>
          </a:bodyPr>
          <a:lstStyle/>
          <a:p>
            <a:pPr algn="ctr"/>
            <a:r>
              <a:rPr lang="en-CR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70084-17AD-F442-86DB-B70206A0725F}"/>
              </a:ext>
            </a:extLst>
          </p:cNvPr>
          <p:cNvSpPr txBox="1"/>
          <p:nvPr/>
        </p:nvSpPr>
        <p:spPr>
          <a:xfrm>
            <a:off x="3404200" y="5384433"/>
            <a:ext cx="2499659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CR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196A0-414A-D743-81EF-86AC02935A68}"/>
              </a:ext>
            </a:extLst>
          </p:cNvPr>
          <p:cNvSpPr txBox="1"/>
          <p:nvPr/>
        </p:nvSpPr>
        <p:spPr>
          <a:xfrm>
            <a:off x="6778783" y="5389627"/>
            <a:ext cx="2177712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CR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544F2C-B471-E349-BE7D-0C6F0B7F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947" y="1866952"/>
            <a:ext cx="2983552" cy="2436219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489C04-A05F-4045-BFF1-1A00612E5A0A}"/>
              </a:ext>
            </a:extLst>
          </p:cNvPr>
          <p:cNvSpPr/>
          <p:nvPr/>
        </p:nvSpPr>
        <p:spPr>
          <a:xfrm rot="21379426">
            <a:off x="9767348" y="4180797"/>
            <a:ext cx="1798890" cy="369332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5FDA6F-D09C-F64D-A14D-734821314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020" y="3173869"/>
            <a:ext cx="2983552" cy="2349896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11073-4ED1-A340-A972-B08847FA7C45}"/>
              </a:ext>
            </a:extLst>
          </p:cNvPr>
          <p:cNvSpPr/>
          <p:nvPr/>
        </p:nvSpPr>
        <p:spPr>
          <a:xfrm>
            <a:off x="984204" y="4557085"/>
            <a:ext cx="1423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&amp; Drug Design</a:t>
            </a:r>
            <a:endParaRPr lang="en-C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6288-F64A-AF46-A23C-38A91D6D7E89}"/>
              </a:ext>
            </a:extLst>
          </p:cNvPr>
          <p:cNvSpPr txBox="1"/>
          <p:nvPr/>
        </p:nvSpPr>
        <p:spPr>
          <a:xfrm>
            <a:off x="5045422" y="1958268"/>
            <a:ext cx="376096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R" sz="800" b="1" dirty="0">
                <a:solidFill>
                  <a:srgbClr val="00B0F0"/>
                </a:solidFill>
                <a:latin typeface="Garamond" panose="02020404030301010803" pitchFamily="18" charset="0"/>
              </a:rPr>
              <a:t>COMPUTATIONAL BIOPHYSICS, BIOLOGY &amp; BIOINFORMATICS GROUP</a:t>
            </a:r>
          </a:p>
        </p:txBody>
      </p:sp>
    </p:spTree>
    <p:extLst>
      <p:ext uri="{BB962C8B-B14F-4D97-AF65-F5344CB8AC3E}">
        <p14:creationId xmlns:p14="http://schemas.microsoft.com/office/powerpoint/2010/main" val="281304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9FCF99-005B-6845-A12A-B8BE5D71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08533">
            <a:off x="2128942" y="629324"/>
            <a:ext cx="4389953" cy="3487691"/>
          </a:xfrm>
          <a:prstGeom prst="rect">
            <a:avLst/>
          </a:prstGeom>
        </p:spPr>
      </p:pic>
      <p:pic>
        <p:nvPicPr>
          <p:cNvPr id="5" name="Imagen 8" descr="Screen Shot 2019-09-14 at 02.55.38.png">
            <a:extLst>
              <a:ext uri="{FF2B5EF4-FFF2-40B4-BE49-F238E27FC236}">
                <a16:creationId xmlns:a16="http://schemas.microsoft.com/office/drawing/2014/main" id="{7252A00B-8818-7945-89C6-43AD73BB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443">
            <a:off x="6494845" y="866410"/>
            <a:ext cx="3356074" cy="2326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BEE5E-734E-C746-987A-2D84D858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86907">
            <a:off x="6680678" y="4063835"/>
            <a:ext cx="3016468" cy="2087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A7189-71A7-4646-A67C-62A4A36D615D}"/>
              </a:ext>
            </a:extLst>
          </p:cNvPr>
          <p:cNvSpPr txBox="1"/>
          <p:nvPr/>
        </p:nvSpPr>
        <p:spPr>
          <a:xfrm rot="19906603">
            <a:off x="2020306" y="880219"/>
            <a:ext cx="243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R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&amp; Drug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1109C-5D0E-6343-9A42-7702356A074A}"/>
              </a:ext>
            </a:extLst>
          </p:cNvPr>
          <p:cNvSpPr txBox="1"/>
          <p:nvPr/>
        </p:nvSpPr>
        <p:spPr>
          <a:xfrm rot="1440887">
            <a:off x="7896121" y="643916"/>
            <a:ext cx="249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33D46-C3D3-3347-AE69-699BB2E781FA}"/>
              </a:ext>
            </a:extLst>
          </p:cNvPr>
          <p:cNvSpPr txBox="1"/>
          <p:nvPr/>
        </p:nvSpPr>
        <p:spPr>
          <a:xfrm rot="19194851">
            <a:off x="8236366" y="583417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10" name="Imagen 11" descr="Screen Shot 2019-09-14 at 19.25.58.png">
            <a:extLst>
              <a:ext uri="{FF2B5EF4-FFF2-40B4-BE49-F238E27FC236}">
                <a16:creationId xmlns:a16="http://schemas.microsoft.com/office/drawing/2014/main" id="{E03E02FE-303C-4340-95F9-1A86E5DAC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4253">
            <a:off x="2861755" y="4267802"/>
            <a:ext cx="2924325" cy="1985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793305-A638-454C-ABE6-7D44924DA44E}"/>
              </a:ext>
            </a:extLst>
          </p:cNvPr>
          <p:cNvSpPr txBox="1"/>
          <p:nvPr/>
        </p:nvSpPr>
        <p:spPr>
          <a:xfrm rot="1580813">
            <a:off x="2612737" y="6067865"/>
            <a:ext cx="217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R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26F66-8697-F94A-B89B-82E476133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933">
            <a:off x="8077834" y="940628"/>
            <a:ext cx="1893268" cy="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9">
            <a:extLst>
              <a:ext uri="{FF2B5EF4-FFF2-40B4-BE49-F238E27FC236}">
                <a16:creationId xmlns:a16="http://schemas.microsoft.com/office/drawing/2014/main" id="{2551F9FA-C56B-6448-B007-98BBCD49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57" y="2773344"/>
            <a:ext cx="35814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5EF73-DC22-4842-B6A4-2ECCCB29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94" y="105167"/>
            <a:ext cx="2957812" cy="2349896"/>
          </a:xfrm>
          <a:prstGeom prst="ellipse">
            <a:avLst/>
          </a:prstGeom>
          <a:ln w="57150">
            <a:solidFill>
              <a:srgbClr val="009193"/>
            </a:solidFill>
          </a:ln>
        </p:spPr>
      </p:pic>
      <p:pic>
        <p:nvPicPr>
          <p:cNvPr id="22" name="Imagen 8" descr="Screen Shot 2019-09-14 at 02.55.38.png">
            <a:extLst>
              <a:ext uri="{FF2B5EF4-FFF2-40B4-BE49-F238E27FC236}">
                <a16:creationId xmlns:a16="http://schemas.microsoft.com/office/drawing/2014/main" id="{46F57014-7AFE-834B-9D24-9FAE89E2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9" y="2251654"/>
            <a:ext cx="2957812" cy="2354692"/>
          </a:xfrm>
          <a:prstGeom prst="ellipse">
            <a:avLst/>
          </a:prstGeom>
          <a:ln w="57150"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2067B-D3DF-BA43-9929-92574A3C02E4}"/>
              </a:ext>
            </a:extLst>
          </p:cNvPr>
          <p:cNvSpPr txBox="1"/>
          <p:nvPr/>
        </p:nvSpPr>
        <p:spPr>
          <a:xfrm>
            <a:off x="4263618" y="1928627"/>
            <a:ext cx="3672719" cy="763417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CR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&amp; Drug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70084-17AD-F442-86DB-B70206A0725F}"/>
              </a:ext>
            </a:extLst>
          </p:cNvPr>
          <p:cNvSpPr txBox="1"/>
          <p:nvPr/>
        </p:nvSpPr>
        <p:spPr>
          <a:xfrm>
            <a:off x="1141738" y="4474164"/>
            <a:ext cx="2499659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CR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92A31B-DE28-1A45-9287-82E7E59F2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581" y="4916764"/>
            <a:ext cx="1893268" cy="2639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9196A0-414A-D743-81EF-86AC02935A68}"/>
              </a:ext>
            </a:extLst>
          </p:cNvPr>
          <p:cNvSpPr txBox="1"/>
          <p:nvPr/>
        </p:nvSpPr>
        <p:spPr>
          <a:xfrm>
            <a:off x="8537718" y="4606346"/>
            <a:ext cx="2177712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97159"/>
              </a:avLst>
            </a:prstTxWarp>
            <a:spAutoFit/>
          </a:bodyPr>
          <a:lstStyle/>
          <a:p>
            <a:r>
              <a:rPr lang="en-CR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544F2C-B471-E349-BE7D-0C6F0B7FB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094" y="4032232"/>
            <a:ext cx="2983552" cy="2436219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489C04-A05F-4045-BFF1-1A00612E5A0A}"/>
              </a:ext>
            </a:extLst>
          </p:cNvPr>
          <p:cNvSpPr/>
          <p:nvPr/>
        </p:nvSpPr>
        <p:spPr>
          <a:xfrm>
            <a:off x="5236012" y="6283785"/>
            <a:ext cx="1798890" cy="369332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5FDA6F-D09C-F64D-A14D-734821314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372" y="2318328"/>
            <a:ext cx="2983552" cy="2349896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2361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9">
            <a:extLst>
              <a:ext uri="{FF2B5EF4-FFF2-40B4-BE49-F238E27FC236}">
                <a16:creationId xmlns:a16="http://schemas.microsoft.com/office/drawing/2014/main" id="{2551F9FA-C56B-6448-B007-98BBCD49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26" y="185285"/>
            <a:ext cx="4944104" cy="173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5EF73-DC22-4842-B6A4-2ECCCB29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33" y="2357804"/>
            <a:ext cx="2408863" cy="1913772"/>
          </a:xfrm>
          <a:prstGeom prst="ellipse">
            <a:avLst/>
          </a:prstGeom>
          <a:ln w="57150">
            <a:solidFill>
              <a:srgbClr val="009193"/>
            </a:solidFill>
          </a:ln>
        </p:spPr>
      </p:pic>
      <p:pic>
        <p:nvPicPr>
          <p:cNvPr id="22" name="Imagen 8" descr="Screen Shot 2019-09-14 at 02.55.38.png">
            <a:extLst>
              <a:ext uri="{FF2B5EF4-FFF2-40B4-BE49-F238E27FC236}">
                <a16:creationId xmlns:a16="http://schemas.microsoft.com/office/drawing/2014/main" id="{46F57014-7AFE-834B-9D24-9FAE89E2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78" y="2355851"/>
            <a:ext cx="2408863" cy="1917678"/>
          </a:xfrm>
          <a:prstGeom prst="ellipse">
            <a:avLst/>
          </a:prstGeom>
          <a:ln w="57150"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2067B-D3DF-BA43-9929-92574A3C02E4}"/>
              </a:ext>
            </a:extLst>
          </p:cNvPr>
          <p:cNvSpPr txBox="1"/>
          <p:nvPr/>
        </p:nvSpPr>
        <p:spPr>
          <a:xfrm>
            <a:off x="3193958" y="2205531"/>
            <a:ext cx="3209300" cy="76341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70084-17AD-F442-86DB-B70206A0725F}"/>
              </a:ext>
            </a:extLst>
          </p:cNvPr>
          <p:cNvSpPr txBox="1"/>
          <p:nvPr/>
        </p:nvSpPr>
        <p:spPr>
          <a:xfrm>
            <a:off x="6608818" y="2217907"/>
            <a:ext cx="249965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196A0-414A-D743-81EF-86AC02935A68}"/>
              </a:ext>
            </a:extLst>
          </p:cNvPr>
          <p:cNvSpPr txBox="1"/>
          <p:nvPr/>
        </p:nvSpPr>
        <p:spPr>
          <a:xfrm>
            <a:off x="3723084" y="6223257"/>
            <a:ext cx="2177712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97159"/>
              </a:avLst>
            </a:prstTxWarp>
            <a:spAutoFit/>
          </a:bodyPr>
          <a:lstStyle/>
          <a:p>
            <a:r>
              <a:rPr lang="en-CR" sz="1600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544F2C-B471-E349-BE7D-0C6F0B7F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76" y="4423849"/>
            <a:ext cx="2429826" cy="1984074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489C04-A05F-4045-BFF1-1A00612E5A0A}"/>
              </a:ext>
            </a:extLst>
          </p:cNvPr>
          <p:cNvSpPr/>
          <p:nvPr/>
        </p:nvSpPr>
        <p:spPr>
          <a:xfrm rot="21315528">
            <a:off x="6959202" y="6259613"/>
            <a:ext cx="1798890" cy="369332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sz="1600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5FDA6F-D09C-F64D-A14D-734821314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100" y="4423849"/>
            <a:ext cx="2429826" cy="1913772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11073-4ED1-A340-A972-B08847FA7C45}"/>
              </a:ext>
            </a:extLst>
          </p:cNvPr>
          <p:cNvSpPr/>
          <p:nvPr/>
        </p:nvSpPr>
        <p:spPr>
          <a:xfrm rot="627041">
            <a:off x="4311087" y="2535080"/>
            <a:ext cx="1352678" cy="36933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Drug Design</a:t>
            </a:r>
            <a:endParaRPr lang="en-CR" sz="1600" dirty="0"/>
          </a:p>
        </p:txBody>
      </p:sp>
    </p:spTree>
    <p:extLst>
      <p:ext uri="{BB962C8B-B14F-4D97-AF65-F5344CB8AC3E}">
        <p14:creationId xmlns:p14="http://schemas.microsoft.com/office/powerpoint/2010/main" val="119509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9">
            <a:extLst>
              <a:ext uri="{FF2B5EF4-FFF2-40B4-BE49-F238E27FC236}">
                <a16:creationId xmlns:a16="http://schemas.microsoft.com/office/drawing/2014/main" id="{2551F9FA-C56B-6448-B007-98BBCD49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12" y="2204948"/>
            <a:ext cx="5618427" cy="19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5EF73-DC22-4842-B6A4-2ECCCB29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13" y="559438"/>
            <a:ext cx="2408863" cy="1913772"/>
          </a:xfrm>
          <a:prstGeom prst="ellipse">
            <a:avLst/>
          </a:prstGeom>
          <a:ln w="57150">
            <a:solidFill>
              <a:srgbClr val="009193"/>
            </a:solidFill>
          </a:ln>
        </p:spPr>
      </p:pic>
      <p:pic>
        <p:nvPicPr>
          <p:cNvPr id="22" name="Imagen 8" descr="Screen Shot 2019-09-14 at 02.55.38.png">
            <a:extLst>
              <a:ext uri="{FF2B5EF4-FFF2-40B4-BE49-F238E27FC236}">
                <a16:creationId xmlns:a16="http://schemas.microsoft.com/office/drawing/2014/main" id="{46F57014-7AFE-834B-9D24-9FAE89E2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07" y="552483"/>
            <a:ext cx="2408863" cy="1917678"/>
          </a:xfrm>
          <a:prstGeom prst="ellipse">
            <a:avLst/>
          </a:prstGeom>
          <a:ln w="57150"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2067B-D3DF-BA43-9929-92574A3C02E4}"/>
              </a:ext>
            </a:extLst>
          </p:cNvPr>
          <p:cNvSpPr txBox="1"/>
          <p:nvPr/>
        </p:nvSpPr>
        <p:spPr>
          <a:xfrm>
            <a:off x="329264" y="427886"/>
            <a:ext cx="3209300" cy="76341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Computational Biology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70084-17AD-F442-86DB-B70206A0725F}"/>
              </a:ext>
            </a:extLst>
          </p:cNvPr>
          <p:cNvSpPr txBox="1"/>
          <p:nvPr/>
        </p:nvSpPr>
        <p:spPr>
          <a:xfrm rot="176747">
            <a:off x="9258078" y="413136"/>
            <a:ext cx="249965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C00000"/>
                </a:solidFill>
                <a:latin typeface="Garamond" panose="02020404030301010803" pitchFamily="18" charset="0"/>
              </a:rPr>
              <a:t>Computational Chemistry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196A0-414A-D743-81EF-86AC02935A68}"/>
              </a:ext>
            </a:extLst>
          </p:cNvPr>
          <p:cNvSpPr txBox="1"/>
          <p:nvPr/>
        </p:nvSpPr>
        <p:spPr>
          <a:xfrm>
            <a:off x="997874" y="6065806"/>
            <a:ext cx="2177712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97159"/>
              </a:avLst>
            </a:prstTxWarp>
            <a:spAutoFit/>
          </a:bodyPr>
          <a:lstStyle/>
          <a:p>
            <a:r>
              <a:rPr lang="en-CR" sz="1600" dirty="0">
                <a:solidFill>
                  <a:schemeClr val="accent2"/>
                </a:solidFill>
                <a:latin typeface="Garamond" panose="02020404030301010803" pitchFamily="18" charset="0"/>
              </a:rPr>
              <a:t>Theoretical Chemistry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544F2C-B471-E349-BE7D-0C6F0B7F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226" y="4257598"/>
            <a:ext cx="2429826" cy="1984074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489C04-A05F-4045-BFF1-1A00612E5A0A}"/>
              </a:ext>
            </a:extLst>
          </p:cNvPr>
          <p:cNvSpPr/>
          <p:nvPr/>
        </p:nvSpPr>
        <p:spPr>
          <a:xfrm rot="21315528">
            <a:off x="9656170" y="6065806"/>
            <a:ext cx="1798890" cy="369332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sz="1600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5FDA6F-D09C-F64D-A14D-734821314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62" y="4272129"/>
            <a:ext cx="2429826" cy="1913772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11073-4ED1-A340-A972-B08847FA7C45}"/>
              </a:ext>
            </a:extLst>
          </p:cNvPr>
          <p:cNvSpPr/>
          <p:nvPr/>
        </p:nvSpPr>
        <p:spPr>
          <a:xfrm rot="21314402">
            <a:off x="1326105" y="2411453"/>
            <a:ext cx="1352678" cy="302878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r>
              <a:rPr lang="en-CR" sz="1600" dirty="0">
                <a:solidFill>
                  <a:srgbClr val="009193"/>
                </a:solidFill>
                <a:latin typeface="Garamond" panose="02020404030301010803" pitchFamily="18" charset="0"/>
              </a:rPr>
              <a:t>Drug Design</a:t>
            </a:r>
            <a:endParaRPr lang="en-CR" sz="1600" dirty="0"/>
          </a:p>
        </p:txBody>
      </p:sp>
    </p:spTree>
    <p:extLst>
      <p:ext uri="{BB962C8B-B14F-4D97-AF65-F5344CB8AC3E}">
        <p14:creationId xmlns:p14="http://schemas.microsoft.com/office/powerpoint/2010/main" val="424253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7">
            <a:extLst>
              <a:ext uri="{FF2B5EF4-FFF2-40B4-BE49-F238E27FC236}">
                <a16:creationId xmlns:a16="http://schemas.microsoft.com/office/drawing/2014/main" id="{89C45703-8D3B-564A-B774-26B56CBD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63" y="1209188"/>
            <a:ext cx="5089792" cy="34203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58">
            <a:extLst>
              <a:ext uri="{FF2B5EF4-FFF2-40B4-BE49-F238E27FC236}">
                <a16:creationId xmlns:a16="http://schemas.microsoft.com/office/drawing/2014/main" id="{FAFB23AD-0151-7041-8FC4-5BD605D649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141" y="2253481"/>
            <a:ext cx="1689100" cy="1752600"/>
          </a:xfrm>
          <a:prstGeom prst="rect">
            <a:avLst/>
          </a:prstGeom>
        </p:spPr>
      </p:pic>
      <p:pic>
        <p:nvPicPr>
          <p:cNvPr id="13" name="Imagen 59">
            <a:extLst>
              <a:ext uri="{FF2B5EF4-FFF2-40B4-BE49-F238E27FC236}">
                <a16:creationId xmlns:a16="http://schemas.microsoft.com/office/drawing/2014/main" id="{D0BE96A7-0E97-FD45-82E2-BAFFFA7A2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370" y="2032538"/>
            <a:ext cx="1295400" cy="1447800"/>
          </a:xfrm>
          <a:prstGeom prst="rect">
            <a:avLst/>
          </a:prstGeom>
        </p:spPr>
      </p:pic>
      <p:sp>
        <p:nvSpPr>
          <p:cNvPr id="15" name="Rectángulo 61">
            <a:extLst>
              <a:ext uri="{FF2B5EF4-FFF2-40B4-BE49-F238E27FC236}">
                <a16:creationId xmlns:a16="http://schemas.microsoft.com/office/drawing/2014/main" id="{ABD36E39-31D6-8847-9C32-D02FA6565517}"/>
              </a:ext>
            </a:extLst>
          </p:cNvPr>
          <p:cNvSpPr/>
          <p:nvPr/>
        </p:nvSpPr>
        <p:spPr>
          <a:xfrm>
            <a:off x="1356871" y="1723760"/>
            <a:ext cx="14245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i="1" dirty="0">
                <a:latin typeface="Book Antiqua"/>
                <a:cs typeface="Book Antiqua"/>
              </a:rPr>
              <a:t>Neutral Partition</a:t>
            </a:r>
          </a:p>
          <a:p>
            <a:pPr algn="ctr"/>
            <a:r>
              <a:rPr lang="es-ES" sz="1100" b="1" i="1" dirty="0">
                <a:latin typeface="Book Antiqua"/>
                <a:cs typeface="Book Antiqua"/>
              </a:rPr>
              <a:t>pH correction</a:t>
            </a:r>
            <a:endParaRPr lang="es-ES" sz="1100" dirty="0">
              <a:latin typeface="Book Antiqua"/>
              <a:cs typeface="Book Antiqua"/>
            </a:endParaRPr>
          </a:p>
        </p:txBody>
      </p:sp>
      <p:sp>
        <p:nvSpPr>
          <p:cNvPr id="16" name="Rectángulo 62">
            <a:extLst>
              <a:ext uri="{FF2B5EF4-FFF2-40B4-BE49-F238E27FC236}">
                <a16:creationId xmlns:a16="http://schemas.microsoft.com/office/drawing/2014/main" id="{B32CA8BD-DFE7-C34C-8D2A-061AD76850BC}"/>
              </a:ext>
            </a:extLst>
          </p:cNvPr>
          <p:cNvSpPr/>
          <p:nvPr/>
        </p:nvSpPr>
        <p:spPr>
          <a:xfrm>
            <a:off x="2863698" y="1807261"/>
            <a:ext cx="1369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i="1" dirty="0">
                <a:solidFill>
                  <a:srgbClr val="0000FF"/>
                </a:solidFill>
                <a:latin typeface="Book Antiqua"/>
                <a:cs typeface="Book Antiqua"/>
              </a:rPr>
              <a:t>Ionic Partition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348C2-8B12-DF46-A80C-E6C7D9ADC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410" y="1807261"/>
            <a:ext cx="4198363" cy="3241122"/>
          </a:xfrm>
          <a:prstGeom prst="ellipse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37E0-FD79-8845-8AE3-BEEEC4A201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32" t="2565" r="17129" b="39397"/>
          <a:stretch/>
        </p:blipFill>
        <p:spPr>
          <a:xfrm>
            <a:off x="5761272" y="2586256"/>
            <a:ext cx="691699" cy="1333515"/>
          </a:xfrm>
          <a:prstGeom prst="ellipse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F32058-C1D0-2642-A057-74EED5F9F678}"/>
              </a:ext>
            </a:extLst>
          </p:cNvPr>
          <p:cNvSpPr/>
          <p:nvPr/>
        </p:nvSpPr>
        <p:spPr>
          <a:xfrm rot="2005367">
            <a:off x="5961908" y="1259686"/>
            <a:ext cx="388957" cy="473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59B62-CFC1-C441-90DF-595F08C81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03" y="931819"/>
            <a:ext cx="4787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B2D-7658-7842-81CB-8314DECC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7" y="1031911"/>
            <a:ext cx="3783870" cy="2397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ED9CC-5983-A84E-B22D-55530B3A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37" y="1070491"/>
            <a:ext cx="3494599" cy="23585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574F20-0D68-EC44-85D9-8FB519F8F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5" y="3558429"/>
            <a:ext cx="6890426" cy="2758528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FD260E66-0FB2-D549-97A9-65DEFE8A122E}"/>
              </a:ext>
            </a:extLst>
          </p:cNvPr>
          <p:cNvPicPr/>
          <p:nvPr/>
        </p:nvPicPr>
        <p:blipFill rotWithShape="1">
          <a:blip r:embed="rId6"/>
          <a:srcRect l="5848" t="18151" r="31038" b="17540"/>
          <a:stretch/>
        </p:blipFill>
        <p:spPr bwMode="auto">
          <a:xfrm>
            <a:off x="7068350" y="2301574"/>
            <a:ext cx="4188723" cy="3981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DDCD8-8D4A-9E4E-9987-746EFD74C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089" y="433206"/>
            <a:ext cx="4379375" cy="2995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FE1F8-A7C4-434B-9F3B-B4A55BCD8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1860" y="1955914"/>
            <a:ext cx="4686889" cy="39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84</Words>
  <Application>Microsoft Macintosh PowerPoint</Application>
  <PresentationFormat>Widescreen</PresentationFormat>
  <Paragraphs>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Book Antiqua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cbio3group@gmail.com</dc:creator>
  <cp:lastModifiedBy>cbio3group@gmail.com</cp:lastModifiedBy>
  <cp:revision>6</cp:revision>
  <dcterms:created xsi:type="dcterms:W3CDTF">2022-04-12T03:50:15Z</dcterms:created>
  <dcterms:modified xsi:type="dcterms:W3CDTF">2022-04-12T07:20:40Z</dcterms:modified>
</cp:coreProperties>
</file>